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935" r:id="rId4"/>
  </p:sldMasterIdLst>
  <p:notesMasterIdLst>
    <p:notesMasterId r:id="rId14"/>
  </p:notesMasterIdLst>
  <p:sldIdLst>
    <p:sldId id="382" r:id="rId5"/>
    <p:sldId id="385" r:id="rId6"/>
    <p:sldId id="386" r:id="rId7"/>
    <p:sldId id="387" r:id="rId8"/>
    <p:sldId id="388" r:id="rId9"/>
    <p:sldId id="266" r:id="rId10"/>
    <p:sldId id="264" r:id="rId11"/>
    <p:sldId id="262" r:id="rId12"/>
    <p:sldId id="270" r:id="rId13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  <p:embeddedFont>
      <p:font typeface="Wingdings 3" panose="05040102010807070707" pitchFamily="18" charset="2"/>
      <p:regular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D989AC9-2A5F-433A-82A2-4A549687B0B5}">
  <a:tblStyle styleId="{4D989AC9-2A5F-433A-82A2-4A549687B0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  <p:guide orient="horz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5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76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1338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165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7503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39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46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18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11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9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30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0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6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1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8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0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Fri, 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8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  <p:sldLayoutId id="2147483948" r:id="rId13"/>
    <p:sldLayoutId id="2147483949" r:id="rId14"/>
    <p:sldLayoutId id="2147483950" r:id="rId15"/>
    <p:sldLayoutId id="2147483951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37A65-424E-9A7B-0415-2710DED3C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737" y="472081"/>
            <a:ext cx="6683765" cy="511632"/>
          </a:xfrm>
        </p:spPr>
        <p:txBody>
          <a:bodyPr/>
          <a:lstStyle/>
          <a:p>
            <a:r>
              <a:rPr lang="en-US" dirty="0"/>
              <a:t>Great Teams Know Their Customer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25762-3C34-67FB-D8E7-D7D98770D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Tim Roesch, Virginia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185943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D9EC2-3530-3CF7-C2BC-0837B69AC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69114-C0A9-6E5D-6B6B-D29A994F9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Importance of Knowing our Customer</a:t>
            </a:r>
          </a:p>
          <a:p>
            <a:r>
              <a:rPr lang="en-US" sz="1800" dirty="0"/>
              <a:t>Agile Practices that Promote Customer Understanding</a:t>
            </a:r>
          </a:p>
          <a:p>
            <a:r>
              <a:rPr lang="en-US" sz="1800" dirty="0"/>
              <a:t>Tools for Deepening Customer Understanding</a:t>
            </a:r>
          </a:p>
          <a:p>
            <a:r>
              <a:rPr lang="en-US" sz="1800" dirty="0"/>
              <a:t>Case Study: VSP</a:t>
            </a:r>
          </a:p>
          <a:p>
            <a:r>
              <a:rPr lang="en-US" sz="1800" dirty="0"/>
              <a:t>Role of Leadership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4323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1978A-6D5B-6F46-615D-7079E67CF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94" y="136277"/>
            <a:ext cx="6683765" cy="1292473"/>
          </a:xfrm>
        </p:spPr>
        <p:txBody>
          <a:bodyPr>
            <a:normAutofit fontScale="90000"/>
          </a:bodyPr>
          <a:lstStyle/>
          <a:p>
            <a:r>
              <a:rPr lang="en-US" dirty="0"/>
              <a:t>The Importance of Knowing Our Customer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47D12-E8BE-848E-90BC-39B6B0164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21548" y="1118508"/>
            <a:ext cx="3455759" cy="3314910"/>
          </a:xfrm>
        </p:spPr>
        <p:txBody>
          <a:bodyPr>
            <a:noAutofit/>
          </a:bodyPr>
          <a:lstStyle/>
          <a:p>
            <a:r>
              <a:rPr lang="en-US" sz="1600" dirty="0"/>
              <a:t>Our customer defines value</a:t>
            </a:r>
          </a:p>
          <a:p>
            <a:r>
              <a:rPr lang="en-US" sz="1600" dirty="0"/>
              <a:t>Understanding customer needs and pain-points drives the development process</a:t>
            </a:r>
          </a:p>
          <a:p>
            <a:r>
              <a:rPr lang="en-US" sz="1600" dirty="0"/>
              <a:t>Enhances the ability to deliver value continuously</a:t>
            </a:r>
          </a:p>
          <a:p>
            <a:r>
              <a:rPr lang="en-US" sz="1600" b="1" dirty="0"/>
              <a:t>Agile Manifesto:  </a:t>
            </a:r>
            <a:r>
              <a:rPr lang="en-US" sz="1600" dirty="0"/>
              <a:t>Agile emphasizes customer collaboration over contract negotiation </a:t>
            </a:r>
          </a:p>
          <a:p>
            <a:r>
              <a:rPr lang="en-US" sz="1600" b="1" dirty="0"/>
              <a:t>Agile Principle:   </a:t>
            </a:r>
            <a:r>
              <a:rPr lang="en-US" sz="1600" dirty="0"/>
              <a:t>“Customer satisfaction through early and continuous delivery of valuable software.”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200EC53-7405-54BB-0A57-EA7240FD198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66"/>
          <a:stretch/>
        </p:blipFill>
        <p:spPr bwMode="auto">
          <a:xfrm>
            <a:off x="5386137" y="724385"/>
            <a:ext cx="3465468" cy="428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59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1978A-6D5B-6F46-615D-7079E67CF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Agile Practices That Promote </a:t>
            </a:r>
            <a:br>
              <a:rPr lang="en-US" dirty="0"/>
            </a:br>
            <a:r>
              <a:rPr lang="en-US" dirty="0"/>
              <a:t>Customer Understanding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47D12-E8BE-848E-90BC-39B6B0164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3579" y="1411914"/>
            <a:ext cx="4089088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Customer Involvement:</a:t>
            </a:r>
          </a:p>
          <a:p>
            <a:pPr lvl="1"/>
            <a:r>
              <a:rPr lang="en-US" sz="1400" dirty="0"/>
              <a:t>Prioritizing features that deliver maximum business value</a:t>
            </a:r>
          </a:p>
          <a:p>
            <a:pPr marL="0" indent="0">
              <a:buNone/>
            </a:pPr>
            <a:r>
              <a:rPr lang="en-US" sz="1400" b="1" dirty="0"/>
              <a:t>Product Owner:</a:t>
            </a:r>
          </a:p>
          <a:p>
            <a:pPr lvl="1"/>
            <a:r>
              <a:rPr lang="en-US" sz="1400" dirty="0"/>
              <a:t>The primary point of contact on behalf of the customer to identify the product requirements for the development team</a:t>
            </a:r>
          </a:p>
          <a:p>
            <a:pPr marL="0" indent="0">
              <a:buNone/>
            </a:pPr>
            <a:r>
              <a:rPr lang="en-US" sz="1400" b="1" dirty="0"/>
              <a:t>User Stories:</a:t>
            </a:r>
          </a:p>
          <a:p>
            <a:pPr lvl="1"/>
            <a:r>
              <a:rPr lang="en-US" sz="1400" dirty="0"/>
              <a:t>Helps teams focus on delivering features that matter most to the customer</a:t>
            </a:r>
          </a:p>
          <a:p>
            <a:pPr marL="0" indent="0">
              <a:buNone/>
            </a:pPr>
            <a:r>
              <a:rPr lang="en-US" sz="1400" b="1" dirty="0"/>
              <a:t>Regular Feedback Loops:</a:t>
            </a:r>
          </a:p>
          <a:p>
            <a:pPr lvl="1"/>
            <a:r>
              <a:rPr lang="en-US" sz="1400" dirty="0"/>
              <a:t>Iterative development </a:t>
            </a:r>
          </a:p>
          <a:p>
            <a:pPr lvl="1"/>
            <a:r>
              <a:rPr lang="en-US" sz="1400" dirty="0"/>
              <a:t>Course correction based on real-time input</a:t>
            </a:r>
          </a:p>
          <a:p>
            <a:endParaRPr lang="en-US" sz="1400" dirty="0"/>
          </a:p>
        </p:txBody>
      </p:sp>
      <p:pic>
        <p:nvPicPr>
          <p:cNvPr id="1026" name="Picture 2" descr="Scrum Framework">
            <a:extLst>
              <a:ext uri="{FF2B5EF4-FFF2-40B4-BE49-F238E27FC236}">
                <a16:creationId xmlns:a16="http://schemas.microsoft.com/office/drawing/2014/main" id="{30DD429A-6061-99BC-F3ED-62AA31BA6E5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96193"/>
            <a:ext cx="4089088" cy="1902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60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1978A-6D5B-6F46-615D-7079E67CF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Tools for Deepening Customer Understanding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47D12-E8BE-848E-90BC-39B6B0164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67543" y="1600200"/>
            <a:ext cx="3061281" cy="3075218"/>
          </a:xfrm>
        </p:spPr>
        <p:txBody>
          <a:bodyPr>
            <a:noAutofit/>
          </a:bodyPr>
          <a:lstStyle/>
          <a:p>
            <a:r>
              <a:rPr lang="en-US" sz="1600" dirty="0"/>
              <a:t>Personas:</a:t>
            </a:r>
          </a:p>
          <a:p>
            <a:pPr lvl="1"/>
            <a:r>
              <a:rPr lang="en-US" sz="1600" dirty="0"/>
              <a:t>Create detailed customer personas to guide development decisions</a:t>
            </a:r>
          </a:p>
          <a:p>
            <a:pPr lvl="1"/>
            <a:r>
              <a:rPr lang="en-US" sz="1600" dirty="0"/>
              <a:t>Ensure that the team stays aligned with customer demographics, needs, and behaviors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E56C268-1B12-D5EF-A24E-800597EA3B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8824" y="1499191"/>
            <a:ext cx="4582648" cy="260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234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94BBD-5284-423F-DC50-3D6C10316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Deepening Customer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4A00F-BECC-00BA-0A42-085CE0F04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2820899" cy="2833217"/>
          </a:xfrm>
        </p:spPr>
        <p:txBody>
          <a:bodyPr>
            <a:normAutofit/>
          </a:bodyPr>
          <a:lstStyle/>
          <a:p>
            <a:r>
              <a:rPr lang="en-US" sz="1600" dirty="0"/>
              <a:t>Journey Mapping:</a:t>
            </a:r>
          </a:p>
          <a:p>
            <a:pPr lvl="1"/>
            <a:r>
              <a:rPr lang="en-US" sz="1600" dirty="0"/>
              <a:t>Maps out the customer journey to identify touchpoints and pain points</a:t>
            </a:r>
          </a:p>
          <a:p>
            <a:pPr lvl="1"/>
            <a:r>
              <a:rPr lang="en-US" sz="1600" dirty="0"/>
              <a:t>Helps in designing software that meets customer needs at every stage</a:t>
            </a:r>
          </a:p>
          <a:p>
            <a:endParaRPr lang="en-US" sz="1600" dirty="0"/>
          </a:p>
        </p:txBody>
      </p:sp>
      <p:pic>
        <p:nvPicPr>
          <p:cNvPr id="5122" name="Picture 2" descr="Customer Journey Map Example ">
            <a:extLst>
              <a:ext uri="{FF2B5EF4-FFF2-40B4-BE49-F238E27FC236}">
                <a16:creationId xmlns:a16="http://schemas.microsoft.com/office/drawing/2014/main" id="{47B745D8-7256-DC77-B8DA-5A7BE6D3AEA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808" y="1128154"/>
            <a:ext cx="3886200" cy="3504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317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1978A-6D5B-6F46-615D-7079E67CF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Role of Leadership in Promoting </a:t>
            </a:r>
            <a:br>
              <a:rPr lang="en-US" dirty="0"/>
            </a:br>
            <a:r>
              <a:rPr lang="en-US" dirty="0"/>
              <a:t>Customer-Centricity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47D12-E8BE-848E-90BC-39B6B0164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47107" y="1600200"/>
            <a:ext cx="3812722" cy="3371850"/>
          </a:xfrm>
        </p:spPr>
        <p:txBody>
          <a:bodyPr>
            <a:noAutofit/>
          </a:bodyPr>
          <a:lstStyle/>
          <a:p>
            <a:r>
              <a:rPr lang="en-US" sz="1400" b="1" dirty="0"/>
              <a:t>Leadership Actions:</a:t>
            </a:r>
          </a:p>
          <a:p>
            <a:pPr lvl="1"/>
            <a:r>
              <a:rPr lang="en-US" sz="1400" dirty="0"/>
              <a:t>Encourage a customer-first mindset across the organization</a:t>
            </a:r>
          </a:p>
          <a:p>
            <a:pPr lvl="1"/>
            <a:r>
              <a:rPr lang="en-US" sz="1400" dirty="0"/>
              <a:t>Facilitate regular interactions between development teams and customers</a:t>
            </a:r>
          </a:p>
          <a:p>
            <a:pPr lvl="1"/>
            <a:r>
              <a:rPr lang="en-US" sz="1400" dirty="0"/>
              <a:t>Foster a culture of continuous learning and adaptation based on customer feedback</a:t>
            </a:r>
          </a:p>
          <a:p>
            <a:r>
              <a:rPr lang="en-US" sz="1400" b="1" dirty="0"/>
              <a:t>Outcome:</a:t>
            </a:r>
          </a:p>
          <a:p>
            <a:pPr lvl="1"/>
            <a:r>
              <a:rPr lang="en-US" sz="1400" dirty="0"/>
              <a:t>A unified organization where everyone, from developers to executives, understands and acts upon customer needs</a:t>
            </a:r>
          </a:p>
          <a:p>
            <a:endParaRPr lang="en-US" sz="1400" dirty="0"/>
          </a:p>
        </p:txBody>
      </p:sp>
      <p:pic>
        <p:nvPicPr>
          <p:cNvPr id="6146" name="Picture 2" descr="customer-centric">
            <a:extLst>
              <a:ext uri="{FF2B5EF4-FFF2-40B4-BE49-F238E27FC236}">
                <a16:creationId xmlns:a16="http://schemas.microsoft.com/office/drawing/2014/main" id="{E7C7188A-1CC8-105D-3088-46009C064C7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9" t="3475" r="14104" b="4436"/>
          <a:stretch/>
        </p:blipFill>
        <p:spPr bwMode="auto">
          <a:xfrm>
            <a:off x="5064586" y="1369219"/>
            <a:ext cx="4016546" cy="350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154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1978A-6D5B-6F46-615D-7079E67CF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Study: Successful Agile Transformation Through Customer Focus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47D12-E8BE-848E-90BC-39B6B0164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63436" y="1428750"/>
            <a:ext cx="3813871" cy="3461657"/>
          </a:xfrm>
        </p:spPr>
        <p:txBody>
          <a:bodyPr>
            <a:noAutofit/>
          </a:bodyPr>
          <a:lstStyle/>
          <a:p>
            <a:r>
              <a:rPr lang="en-US" sz="1500" b="1" dirty="0"/>
              <a:t>Case Example: VCHECK2 at VSP</a:t>
            </a:r>
          </a:p>
          <a:p>
            <a:pPr lvl="1"/>
            <a:r>
              <a:rPr lang="en-US" sz="1500" dirty="0"/>
              <a:t>Development Team met with the Firearms Transaction Team (FTC) to understand pain-points experienced by that group</a:t>
            </a:r>
          </a:p>
          <a:p>
            <a:pPr lvl="1"/>
            <a:r>
              <a:rPr lang="en-US" sz="1500" dirty="0"/>
              <a:t>Development Team did a field trip to Green Top to discover firearms-purchasing process from the perspective of both Sellers and Buyers of firearms</a:t>
            </a:r>
          </a:p>
          <a:p>
            <a:r>
              <a:rPr lang="en-US" sz="1500" b="1" dirty="0"/>
              <a:t>Results:</a:t>
            </a:r>
          </a:p>
          <a:p>
            <a:pPr lvl="1"/>
            <a:r>
              <a:rPr lang="en-US" sz="1500" dirty="0"/>
              <a:t>Increased external and internal customer satisfaction</a:t>
            </a:r>
          </a:p>
        </p:txBody>
      </p:sp>
      <p:pic>
        <p:nvPicPr>
          <p:cNvPr id="2050" name="Picture 2" descr="Richmond BizSense">
            <a:extLst>
              <a:ext uri="{FF2B5EF4-FFF2-40B4-BE49-F238E27FC236}">
                <a16:creationId xmlns:a16="http://schemas.microsoft.com/office/drawing/2014/main" id="{F7AE451B-F486-80C5-DCF1-A27C57281AA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026" y="1600200"/>
            <a:ext cx="3651414" cy="273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976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DC6AE-8A21-6BEE-C498-BFDF6D75B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en-US" dirty="0"/>
              <a:t>Levels of Knowing our Customer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0C02B-20B3-B564-DEBA-3A229103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513" y="1249136"/>
            <a:ext cx="6686550" cy="3184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Level 5</a:t>
            </a:r>
          </a:p>
          <a:p>
            <a:pPr lvl="1"/>
            <a:r>
              <a:rPr lang="en-US" sz="1400" dirty="0"/>
              <a:t>Engineers meet regularly with customers, asking questions and observing how they interact with the product</a:t>
            </a:r>
          </a:p>
          <a:p>
            <a:pPr lvl="1"/>
            <a:r>
              <a:rPr lang="en-US" sz="1400" dirty="0"/>
              <a:t>Engineers join customer calls &amp; usability tests</a:t>
            </a:r>
          </a:p>
          <a:p>
            <a:pPr lvl="1"/>
            <a:r>
              <a:rPr lang="en-US" sz="1400" dirty="0"/>
              <a:t>Engineers take part in design discussions &amp; early brainstorms</a:t>
            </a:r>
          </a:p>
          <a:p>
            <a:pPr marL="42862" indent="0">
              <a:buNone/>
            </a:pPr>
            <a:r>
              <a:rPr lang="en-US" sz="1400" b="1" dirty="0"/>
              <a:t> Level 3</a:t>
            </a:r>
          </a:p>
          <a:p>
            <a:pPr lvl="1"/>
            <a:r>
              <a:rPr lang="en-US" sz="1400" dirty="0"/>
              <a:t>Engineers are occasionally involved in customer meetings</a:t>
            </a:r>
          </a:p>
          <a:p>
            <a:pPr lvl="1"/>
            <a:r>
              <a:rPr lang="en-US" sz="1400" dirty="0"/>
              <a:t>Engineers contribute some product direction but primarily work from a backlog defined by Product Management</a:t>
            </a:r>
          </a:p>
          <a:p>
            <a:pPr marL="0" indent="0">
              <a:buNone/>
            </a:pPr>
            <a:r>
              <a:rPr lang="en-US" sz="1400" b="1" dirty="0"/>
              <a:t> Level 1</a:t>
            </a:r>
          </a:p>
          <a:p>
            <a:pPr lvl="1"/>
            <a:r>
              <a:rPr lang="en-US" sz="1400" dirty="0"/>
              <a:t>Engineers never meet with customers</a:t>
            </a:r>
          </a:p>
          <a:p>
            <a:pPr lvl="1"/>
            <a:r>
              <a:rPr lang="en-US" sz="1400" dirty="0"/>
              <a:t>Engineers take direction solely from customer proxies, like Scrum Product Owners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868651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924ED2C8492E4EADBA937CA1119FD6" ma:contentTypeVersion="15" ma:contentTypeDescription="Create a new document." ma:contentTypeScope="" ma:versionID="6c1551eb376ac817ed8962dc718fb691">
  <xsd:schema xmlns:xsd="http://www.w3.org/2001/XMLSchema" xmlns:xs="http://www.w3.org/2001/XMLSchema" xmlns:p="http://schemas.microsoft.com/office/2006/metadata/properties" xmlns:ns2="bc7859b9-5717-42f6-ada5-7b436250c4c9" xmlns:ns3="4d0cf8a6-db13-44ff-9be7-8993c21021b7" targetNamespace="http://schemas.microsoft.com/office/2006/metadata/properties" ma:root="true" ma:fieldsID="132719177e493fdecf97936563610eec" ns2:_="" ns3:_="">
    <xsd:import namespace="bc7859b9-5717-42f6-ada5-7b436250c4c9"/>
    <xsd:import namespace="4d0cf8a6-db13-44ff-9be7-8993c21021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7859b9-5717-42f6-ada5-7b436250c4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cf8a6-db13-44ff-9be7-8993c21021b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55daa-e41c-4f86-877d-74bda54781be}" ma:internalName="TaxCatchAll" ma:showField="CatchAllData" ma:web="4d0cf8a6-db13-44ff-9be7-8993c21021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0cf8a6-db13-44ff-9be7-8993c21021b7" xsi:nil="true"/>
    <lcf76f155ced4ddcb4097134ff3c332f xmlns="bc7859b9-5717-42f6-ada5-7b436250c4c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3D61735-906A-471B-A496-60D34EC9EB79}">
  <ds:schemaRefs>
    <ds:schemaRef ds:uri="4d0cf8a6-db13-44ff-9be7-8993c21021b7"/>
    <ds:schemaRef ds:uri="bc7859b9-5717-42f6-ada5-7b436250c4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CCC0D8C-FDEF-43B2-ACE8-240E72FE33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D3B7DD-0FEE-43E9-AEC8-00F73545EC1C}">
  <ds:schemaRefs>
    <ds:schemaRef ds:uri="4d0cf8a6-db13-44ff-9be7-8993c21021b7"/>
    <ds:schemaRef ds:uri="bc7859b9-5717-42f6-ada5-7b436250c4c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15686</TotalTime>
  <Words>421</Words>
  <Application>Microsoft Office PowerPoint</Application>
  <PresentationFormat>On-screen Show (16:9)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Wingdings 3</vt:lpstr>
      <vt:lpstr>Century Gothic</vt:lpstr>
      <vt:lpstr>Arial</vt:lpstr>
      <vt:lpstr>Wisp</vt:lpstr>
      <vt:lpstr>Great Teams Know Their Customer</vt:lpstr>
      <vt:lpstr>Agenda</vt:lpstr>
      <vt:lpstr>The Importance of Knowing Our Customer </vt:lpstr>
      <vt:lpstr>Agile Practices That Promote  Customer Understanding </vt:lpstr>
      <vt:lpstr>Tools for Deepening Customer Understanding </vt:lpstr>
      <vt:lpstr>Tools for Deepening Customer Understanding</vt:lpstr>
      <vt:lpstr>The Role of Leadership in Promoting  Customer-Centricity</vt:lpstr>
      <vt:lpstr>Case Study: Successful Agile Transformation Through Customer Focus </vt:lpstr>
      <vt:lpstr>Levels of Knowing our Customer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Manley, Stephen</dc:creator>
  <cp:lastModifiedBy>Roesch, Tim (DOE)</cp:lastModifiedBy>
  <cp:revision>6</cp:revision>
  <dcterms:modified xsi:type="dcterms:W3CDTF">2024-10-29T09:46:27Z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0x0101002B924ED2C8492E4EADBA937CA1119FD6</vt:lpwstr>
  </property>
  <property fmtid="{D5CDD505-2E9C-101B-9397-08002B2CF9AE}" pid="3" name="MediaServiceImageTags">
    <vt:lpwstr/>
  </property>
</Properties>
</file>